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93" r:id="rId2"/>
  </p:sldMasterIdLst>
  <p:notesMasterIdLst>
    <p:notesMasterId r:id="rId35"/>
  </p:notesMasterIdLst>
  <p:handoutMasterIdLst>
    <p:handoutMasterId r:id="rId36"/>
  </p:handoutMasterIdLst>
  <p:sldIdLst>
    <p:sldId id="267" r:id="rId3"/>
    <p:sldId id="269" r:id="rId4"/>
    <p:sldId id="282" r:id="rId5"/>
    <p:sldId id="283" r:id="rId6"/>
    <p:sldId id="284" r:id="rId7"/>
    <p:sldId id="285" r:id="rId8"/>
    <p:sldId id="286" r:id="rId9"/>
    <p:sldId id="289" r:id="rId10"/>
    <p:sldId id="287" r:id="rId11"/>
    <p:sldId id="272" r:id="rId12"/>
    <p:sldId id="293" r:id="rId13"/>
    <p:sldId id="291" r:id="rId14"/>
    <p:sldId id="290" r:id="rId15"/>
    <p:sldId id="292" r:id="rId16"/>
    <p:sldId id="294" r:id="rId17"/>
    <p:sldId id="270" r:id="rId18"/>
    <p:sldId id="268" r:id="rId19"/>
    <p:sldId id="278" r:id="rId20"/>
    <p:sldId id="288" r:id="rId21"/>
    <p:sldId id="295" r:id="rId22"/>
    <p:sldId id="296" r:id="rId23"/>
    <p:sldId id="297" r:id="rId24"/>
    <p:sldId id="298" r:id="rId25"/>
    <p:sldId id="271" r:id="rId26"/>
    <p:sldId id="279" r:id="rId27"/>
    <p:sldId id="273" r:id="rId28"/>
    <p:sldId id="274" r:id="rId29"/>
    <p:sldId id="275" r:id="rId30"/>
    <p:sldId id="276" r:id="rId31"/>
    <p:sldId id="277" r:id="rId32"/>
    <p:sldId id="280" r:id="rId33"/>
    <p:sldId id="281" r:id="rId34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orient="horz" pos="1015">
          <p15:clr>
            <a:srgbClr val="A4A3A4"/>
          </p15:clr>
        </p15:guide>
        <p15:guide id="3" orient="horz" pos="274">
          <p15:clr>
            <a:srgbClr val="A4A3A4"/>
          </p15:clr>
        </p15:guide>
        <p15:guide id="4" orient="horz" pos="3840">
          <p15:clr>
            <a:srgbClr val="A4A3A4"/>
          </p15:clr>
        </p15:guide>
        <p15:guide id="5" pos="3839">
          <p15:clr>
            <a:srgbClr val="A4A3A4"/>
          </p15:clr>
        </p15:guide>
        <p15:guide id="6" pos="6911">
          <p15:clr>
            <a:srgbClr val="A4A3A4"/>
          </p15:clr>
        </p15:guide>
        <p15:guide id="7" pos="76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12" autoAdjust="0"/>
    <p:restoredTop sz="83395" autoAdjust="0"/>
  </p:normalViewPr>
  <p:slideViewPr>
    <p:cSldViewPr>
      <p:cViewPr varScale="1">
        <p:scale>
          <a:sx n="84" d="100"/>
          <a:sy n="84" d="100"/>
        </p:scale>
        <p:origin x="-78" y="-630"/>
      </p:cViewPr>
      <p:guideLst>
        <p:guide orient="horz" pos="2160"/>
        <p:guide orient="horz" pos="1015"/>
        <p:guide orient="horz" pos="274"/>
        <p:guide orient="horz" pos="3840"/>
        <p:guide pos="3839"/>
        <p:guide pos="6911"/>
        <p:guide pos="767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82" d="100"/>
          <a:sy n="82" d="100"/>
        </p:scale>
        <p:origin x="2010" y="6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E6E22E-288A-414B-A8DE-E4DBD03D5FC0}" type="datetimeFigureOut">
              <a:rPr lang="ru-RU" smtClean="0"/>
              <a:pPr/>
              <a:t>23.12.2021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114579-D02A-4B51-B5DF-8EC449F77AC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8126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A9AE7E-E0F9-4C51-AD9A-F4C3A6E23BBF}" type="datetimeFigureOut">
              <a:rPr lang="ru-RU" smtClean="0"/>
              <a:pPr/>
              <a:t>23.12.2021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074690-7256-4BB9-AC0F-97AEAE8CDEC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426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74690-7256-4BB9-AC0F-97AEAE8CDEC2}" type="slidenum">
              <a:rPr lang="ru-RU" smtClean="0"/>
              <a:pPr/>
              <a:t>17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6792" y="1905003"/>
            <a:ext cx="9435241" cy="1625599"/>
          </a:xfrm>
        </p:spPr>
        <p:txBody>
          <a:bodyPr>
            <a:normAutofit/>
          </a:bodyPr>
          <a:lstStyle>
            <a:lvl1pPr algn="ctr">
              <a:lnSpc>
                <a:spcPct val="90000"/>
              </a:lnSpc>
              <a:defRPr sz="48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82103" y="3657123"/>
            <a:ext cx="9429931" cy="991077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E36636D-D922-432D-A958-524484B5923D}" type="datetimeFigureOut">
              <a:rPr lang="ru-RU" smtClean="0"/>
              <a:pPr/>
              <a:t>23.12.2021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F28FB93-0A08-4E7D-8E63-9EFA29F1E093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1218882" y="1600200"/>
            <a:ext cx="9739746" cy="73152"/>
            <a:chOff x="914400" y="1200150"/>
            <a:chExt cx="7306712" cy="54864"/>
          </a:xfrm>
        </p:grpSpPr>
        <p:sp>
          <p:nvSpPr>
            <p:cNvPr id="8" name="Овал 7"/>
            <p:cNvSpPr/>
            <p:nvPr/>
          </p:nvSpPr>
          <p:spPr>
            <a:xfrm>
              <a:off x="8166248" y="12001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Овал 8"/>
            <p:cNvSpPr/>
            <p:nvPr/>
          </p:nvSpPr>
          <p:spPr>
            <a:xfrm>
              <a:off x="914400" y="12001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10" name="Группа 9"/>
            <p:cNvGrpSpPr/>
            <p:nvPr/>
          </p:nvGrpSpPr>
          <p:grpSpPr>
            <a:xfrm>
              <a:off x="1036847" y="1207626"/>
              <a:ext cx="7074290" cy="38998"/>
              <a:chOff x="2141408" y="1752956"/>
              <a:chExt cx="7315200" cy="38998"/>
            </a:xfrm>
            <a:solidFill>
              <a:schemeClr val="tx2"/>
            </a:solidFill>
          </p:grpSpPr>
          <p:cxnSp>
            <p:nvCxnSpPr>
              <p:cNvPr id="11" name="Прямая соединительная линия 10"/>
              <p:cNvCxnSpPr/>
              <p:nvPr/>
            </p:nvCxnSpPr>
            <p:spPr>
              <a:xfrm>
                <a:off x="2141408" y="1752956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Прямая соединительная линия 11"/>
              <p:cNvCxnSpPr/>
              <p:nvPr/>
            </p:nvCxnSpPr>
            <p:spPr>
              <a:xfrm>
                <a:off x="2141408" y="1791954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" name="Группа 12"/>
          <p:cNvGrpSpPr/>
          <p:nvPr/>
        </p:nvGrpSpPr>
        <p:grpSpPr>
          <a:xfrm>
            <a:off x="1218882" y="4851400"/>
            <a:ext cx="9739746" cy="73152"/>
            <a:chOff x="914400" y="3638550"/>
            <a:chExt cx="7306712" cy="54864"/>
          </a:xfrm>
        </p:grpSpPr>
        <p:sp>
          <p:nvSpPr>
            <p:cNvPr id="14" name="Овал 13"/>
            <p:cNvSpPr/>
            <p:nvPr/>
          </p:nvSpPr>
          <p:spPr>
            <a:xfrm>
              <a:off x="8166248" y="36385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Овал 14"/>
            <p:cNvSpPr/>
            <p:nvPr/>
          </p:nvSpPr>
          <p:spPr>
            <a:xfrm>
              <a:off x="914400" y="36385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16" name="Группа 15"/>
            <p:cNvGrpSpPr/>
            <p:nvPr/>
          </p:nvGrpSpPr>
          <p:grpSpPr>
            <a:xfrm>
              <a:off x="1036847" y="3646026"/>
              <a:ext cx="7074290" cy="38998"/>
              <a:chOff x="2141408" y="1752956"/>
              <a:chExt cx="7315200" cy="38998"/>
            </a:xfrm>
            <a:solidFill>
              <a:schemeClr val="tx2"/>
            </a:solidFill>
          </p:grpSpPr>
          <p:cxnSp>
            <p:nvCxnSpPr>
              <p:cNvPr id="17" name="Прямая соединительная линия 16"/>
              <p:cNvCxnSpPr/>
              <p:nvPr/>
            </p:nvCxnSpPr>
            <p:spPr>
              <a:xfrm>
                <a:off x="2141408" y="1752956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Прямая соединительная линия 17"/>
              <p:cNvCxnSpPr/>
              <p:nvPr/>
            </p:nvCxnSpPr>
            <p:spPr>
              <a:xfrm>
                <a:off x="2141408" y="1791954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7437643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ru-RU" smtClean="0"/>
              <a:pPr/>
              <a:t>23.12.2021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322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834563" y="434975"/>
            <a:ext cx="1168400" cy="56610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17613" y="434975"/>
            <a:ext cx="8413750" cy="5661025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ru-RU" smtClean="0"/>
              <a:pPr/>
              <a:t>23.12.2021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570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ru-RU" smtClean="0"/>
              <a:pPr/>
              <a:t>23.12.2021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906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2030" y="990599"/>
            <a:ext cx="9344765" cy="2235203"/>
          </a:xfrm>
        </p:spPr>
        <p:txBody>
          <a:bodyPr anchor="b">
            <a:normAutofit/>
          </a:bodyPr>
          <a:lstStyle>
            <a:lvl1pPr algn="ctr">
              <a:lnSpc>
                <a:spcPct val="90000"/>
              </a:lnSpc>
              <a:defRPr sz="4800" b="0" cap="none" baseline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22030" y="3733800"/>
            <a:ext cx="9344765" cy="1219200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DC1F7-A9E9-4D8B-8C97-C74523B2CF2A}" type="datetimeFigureOut">
              <a:rPr lang="ru-RU" noProof="0" smtClean="0"/>
              <a:pPr/>
              <a:t>23.12.2021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542E4-2CCF-42F6-9D92-ED568035133D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grpSp>
        <p:nvGrpSpPr>
          <p:cNvPr id="7" name="Группа 12"/>
          <p:cNvGrpSpPr/>
          <p:nvPr/>
        </p:nvGrpSpPr>
        <p:grpSpPr>
          <a:xfrm>
            <a:off x="3273781" y="3475736"/>
            <a:ext cx="5641265" cy="54864"/>
            <a:chOff x="2455975" y="2588441"/>
            <a:chExt cx="4232051" cy="41148"/>
          </a:xfrm>
        </p:grpSpPr>
        <p:sp>
          <p:nvSpPr>
            <p:cNvPr id="14" name="Овал 13"/>
            <p:cNvSpPr/>
            <p:nvPr/>
          </p:nvSpPr>
          <p:spPr>
            <a:xfrm>
              <a:off x="6642306" y="2588441"/>
              <a:ext cx="45720" cy="41148"/>
            </a:xfrm>
            <a:prstGeom prst="ellipse">
              <a:avLst/>
            </a:prstGeom>
            <a:solidFill>
              <a:schemeClr val="tx1"/>
            </a:solidFill>
            <a:ln w="26425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15" name="Овал 14"/>
            <p:cNvSpPr/>
            <p:nvPr/>
          </p:nvSpPr>
          <p:spPr>
            <a:xfrm>
              <a:off x="2455975" y="2588441"/>
              <a:ext cx="45720" cy="41148"/>
            </a:xfrm>
            <a:prstGeom prst="ellipse">
              <a:avLst/>
            </a:prstGeom>
            <a:solidFill>
              <a:schemeClr val="tx1"/>
            </a:solidFill>
            <a:ln w="26425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grpSp>
          <p:nvGrpSpPr>
            <p:cNvPr id="8" name="Группа 15"/>
            <p:cNvGrpSpPr/>
            <p:nvPr/>
          </p:nvGrpSpPr>
          <p:grpSpPr>
            <a:xfrm>
              <a:off x="2563229" y="2594391"/>
              <a:ext cx="4023360" cy="29249"/>
              <a:chOff x="2550323" y="3458731"/>
              <a:chExt cx="4023360" cy="38998"/>
            </a:xfrm>
          </p:grpSpPr>
          <p:cxnSp>
            <p:nvCxnSpPr>
              <p:cNvPr id="17" name="Прямая соединительная линия 16"/>
              <p:cNvCxnSpPr/>
              <p:nvPr/>
            </p:nvCxnSpPr>
            <p:spPr>
              <a:xfrm>
                <a:off x="2550323" y="3458731"/>
                <a:ext cx="402336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  <p:cxnSp>
            <p:nvCxnSpPr>
              <p:cNvPr id="18" name="Прямая соединительная линия 17"/>
              <p:cNvCxnSpPr/>
              <p:nvPr/>
            </p:nvCxnSpPr>
            <p:spPr>
              <a:xfrm>
                <a:off x="2550323" y="3497729"/>
                <a:ext cx="402336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55262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18883" y="1803400"/>
            <a:ext cx="4773956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5986" y="1803400"/>
            <a:ext cx="4773956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ru-RU" smtClean="0"/>
              <a:pPr/>
              <a:t>23.12.2021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077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22945" y="1803400"/>
            <a:ext cx="4769806" cy="711200"/>
          </a:xfr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18883" y="2514600"/>
            <a:ext cx="4773956" cy="35560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00049" y="1803400"/>
            <a:ext cx="4769806" cy="711200"/>
          </a:xfr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5986" y="2514600"/>
            <a:ext cx="4773956" cy="35560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ru-RU" smtClean="0"/>
              <a:pPr/>
              <a:t>23.12.2021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258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ru-RU" smtClean="0"/>
              <a:pPr/>
              <a:t>23.12.2021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593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ru-RU" smtClean="0"/>
              <a:pPr/>
              <a:t>23.12.2021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28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8883" y="431800"/>
            <a:ext cx="9751060" cy="1168400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18883" y="1803400"/>
            <a:ext cx="6602281" cy="426720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25883" y="1803400"/>
            <a:ext cx="2844060" cy="4267201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ru-RU" smtClean="0"/>
              <a:pPr/>
              <a:t>23.12.2021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864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218883" y="1803400"/>
            <a:ext cx="6602280" cy="4267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8883" y="431800"/>
            <a:ext cx="9751060" cy="1168400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38739" y="1925320"/>
            <a:ext cx="6362567" cy="4023360"/>
          </a:xfrm>
          <a:solidFill>
            <a:schemeClr val="bg2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25883" y="1803401"/>
            <a:ext cx="2844060" cy="41656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ru-RU" smtClean="0"/>
              <a:pPr/>
              <a:t>23.12.2021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505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04721" y="301752"/>
            <a:ext cx="11579384" cy="6254496"/>
          </a:xfrm>
          <a:prstGeom prst="roundRect">
            <a:avLst>
              <a:gd name="adj" fmla="val 2341"/>
            </a:avLst>
          </a:prstGeom>
          <a:solidFill>
            <a:srgbClr val="FFFFFF"/>
          </a:solidFill>
          <a:ln>
            <a:noFill/>
          </a:ln>
          <a:effectLst>
            <a:innerShdw blurRad="508000">
              <a:srgbClr val="FFD14B">
                <a:alpha val="69804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8883" y="431800"/>
            <a:ext cx="9751060" cy="1168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8883" y="1803400"/>
            <a:ext cx="975106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836898" y="6172200"/>
            <a:ext cx="1218883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8E36636D-D922-432D-A958-524484B5923D}" type="datetimeFigureOut">
              <a:rPr lang="ru-RU" smtClean="0"/>
              <a:pPr/>
              <a:t>23.12.2021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218882" y="6172200"/>
            <a:ext cx="741487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258928" y="6172200"/>
            <a:ext cx="711015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7221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6888" indent="-246888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0392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52144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53896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55648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057400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59152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60904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36628" y="0"/>
            <a:ext cx="9429816" cy="385765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sz="5400" b="0" i="0" dirty="0" smtClean="0">
                <a:latin typeface="Constantia"/>
                <a:ea typeface="+mj-ea"/>
                <a:cs typeface="+mj-cs"/>
              </a:rPr>
              <a:t/>
            </a:r>
            <a:br>
              <a:rPr lang="ru-RU" sz="5400" b="0" i="0" dirty="0" smtClean="0">
                <a:latin typeface="Constantia"/>
                <a:ea typeface="+mj-ea"/>
                <a:cs typeface="+mj-cs"/>
              </a:rPr>
            </a:br>
            <a:r>
              <a:rPr lang="ru-RU" sz="5400" dirty="0" smtClean="0">
                <a:latin typeface="Constantia"/>
              </a:rPr>
              <a:t/>
            </a:r>
            <a:br>
              <a:rPr lang="ru-RU" sz="5400" dirty="0" smtClean="0">
                <a:latin typeface="Constantia"/>
              </a:rPr>
            </a:br>
            <a:r>
              <a:rPr lang="ru-RU" sz="5400" dirty="0" smtClean="0"/>
              <a:t>П</a:t>
            </a:r>
            <a:r>
              <a:rPr lang="ru-RU" sz="5400" dirty="0" smtClean="0"/>
              <a:t>оэма </a:t>
            </a:r>
            <a:r>
              <a:rPr lang="ru-RU" sz="5400" dirty="0" smtClean="0"/>
              <a:t>"Василий Тёркин" А.Т. Твардовского</a:t>
            </a:r>
            <a:endParaRPr lang="ru-RU" sz="5400" b="0" i="0" dirty="0">
              <a:latin typeface="Constantia"/>
              <a:ea typeface="+mj-ea"/>
              <a:cs typeface="+mj-cs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754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5190" y="428604"/>
            <a:ext cx="9751060" cy="5968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Василий Теркин в газете «На страже Родины»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22248" y="1357298"/>
            <a:ext cx="5072098" cy="5143536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Работу над поэмой и образом главного героя Твардовский начал в 1939—1940 году, когда он был военным корреспондентом газеты Ленинградского военного округа «На страже Родины» в ходе финской военной кампании. Имя героя и его образ родились как плод совместного творчества членов редколлегии газеты. Тёркин стал сатирическим героем нескольких небольших стихотворений-фельетонов Твардовского 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37288" y="1500174"/>
            <a:ext cx="5524500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629" y="77119"/>
            <a:ext cx="5715000" cy="32670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8468" y="0"/>
            <a:ext cx="4924849" cy="66883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852" y="2924944"/>
            <a:ext cx="5544616" cy="419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04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05780" y="620688"/>
            <a:ext cx="109452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/>
              <a:t>После завершения финской кампании Твардовский начал работу над поэмой, герой которой – Вася Теркин – был участником прошедшей войны. Предполагалось, что летом 1941(!) года поэма будет завершена.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77788" y="1544016"/>
            <a:ext cx="828092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/>
              <a:t>С началом войны Твардовский был назначен на должность "писателя" в газету "Красная Армия" Киевского военного округа и выехал на фронт. В первые, самые тяжелые, месяцы войны Твардовскому было не до поэмы: вместе с армией он прошел всю войну, самыми трудными ее дорогами, выходил из окружения в 1941 году. </a:t>
            </a:r>
            <a:endParaRPr lang="ru-RU" dirty="0" smtClean="0"/>
          </a:p>
          <a:p>
            <a:pPr>
              <a:defRPr/>
            </a:pPr>
            <a:r>
              <a:rPr lang="ru-RU" dirty="0"/>
              <a:t> </a:t>
            </a:r>
            <a:r>
              <a:rPr lang="ru-RU" dirty="0" smtClean="0"/>
              <a:t>К </a:t>
            </a:r>
            <a:r>
              <a:rPr lang="ru-RU" dirty="0"/>
              <a:t>мысли о "Теркине" поэт вернулся в июне 1942 года, только это была уже поэма о новой войне и, по сути, о новом герое – прежде балагуре и весельчаке. Это был не "</a:t>
            </a:r>
            <a:r>
              <a:rPr lang="ru-RU" b="1" dirty="0"/>
              <a:t>Вася Теркин</a:t>
            </a:r>
            <a:r>
              <a:rPr lang="ru-RU" dirty="0"/>
              <a:t>", а "</a:t>
            </a:r>
            <a:r>
              <a:rPr lang="ru-RU" b="1" dirty="0"/>
              <a:t>Василий Теркин</a:t>
            </a:r>
            <a:r>
              <a:rPr lang="ru-RU" dirty="0" smtClean="0"/>
              <a:t>".</a:t>
            </a:r>
          </a:p>
          <a:p>
            <a:pPr>
              <a:defRPr/>
            </a:pPr>
            <a:r>
              <a:rPr lang="ru-RU" dirty="0" smtClean="0"/>
              <a:t> </a:t>
            </a:r>
            <a:r>
              <a:rPr lang="ru-RU" dirty="0"/>
              <a:t>Сменилось имя, сменилась концепция героя: ничего не осталось теперь от квадратного подбородка</a:t>
            </a:r>
            <a:r>
              <a:rPr lang="ru-RU" b="1" dirty="0"/>
              <a:t>, автор сосредоточился на характере Теркина</a:t>
            </a:r>
            <a:r>
              <a:rPr lang="ru-RU" dirty="0"/>
              <a:t>, на его фронтовой (и не только фронтовой) философии, на его роли в судьбах других людей – персонажей поэмы. </a:t>
            </a:r>
            <a:endParaRPr lang="ru-RU" dirty="0" smtClean="0"/>
          </a:p>
          <a:p>
            <a:pPr>
              <a:defRPr/>
            </a:pPr>
            <a:endParaRPr lang="ru-RU" dirty="0"/>
          </a:p>
          <a:p>
            <a:pPr>
              <a:defRPr/>
            </a:pPr>
            <a:r>
              <a:rPr lang="ru-RU" b="1" dirty="0" smtClean="0"/>
              <a:t>Новое </a:t>
            </a:r>
            <a:r>
              <a:rPr lang="ru-RU" b="1" dirty="0"/>
              <a:t>название поэмы было объявлено в творческом отчете Твардовского 22 июня 1942 года – "Василий Теркин".</a:t>
            </a:r>
          </a:p>
        </p:txBody>
      </p:sp>
    </p:spTree>
    <p:extLst>
      <p:ext uri="{BB962C8B-B14F-4D97-AF65-F5344CB8AC3E}">
        <p14:creationId xmlns:p14="http://schemas.microsoft.com/office/powerpoint/2010/main" val="124524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65820" y="764704"/>
            <a:ext cx="72008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История создания поэмы Твардовского "Василий </a:t>
            </a:r>
            <a:r>
              <a:rPr lang="ru-RU" sz="2400" b="1" dirty="0" smtClean="0"/>
              <a:t>Теркин» </a:t>
            </a:r>
            <a:endParaRPr lang="ru-RU" sz="2400" b="1" dirty="0"/>
          </a:p>
          <a:p>
            <a:r>
              <a:rPr lang="ru-RU" sz="2400" dirty="0"/>
              <a:t>Вася Теркин, любимый многими литературный герой военных лет, появился во фронтовой печати еще до Великой Отечественной – в 1939–1940 годах, во время войны с Финляндией1. Создан он был коллективом авторов, среди которых был и Твардовский. Это был удачливый и веселый боец, всегда побеждающий врагов. Герой этот напоминал персонажей комиксов или серий карикатур</a:t>
            </a:r>
            <a:r>
              <a:rPr lang="ru-RU" sz="2400" dirty="0" smtClean="0"/>
              <a:t>:</a:t>
            </a:r>
          </a:p>
          <a:p>
            <a:r>
              <a:rPr lang="ru-RU" sz="2400" dirty="0" smtClean="0"/>
              <a:t> </a:t>
            </a:r>
            <a:r>
              <a:rPr lang="ru-RU" sz="2400" b="1" dirty="0"/>
              <a:t>"Человек он сам собой / Необыкновенный... / Богатырь, сажень в плечах... / И врагов на штык берет, / Как снопы на вилы" </a:t>
            </a:r>
            <a:r>
              <a:rPr lang="ru-RU" sz="2400" dirty="0"/>
              <a:t>и т.п.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6620" y="731398"/>
            <a:ext cx="3645724" cy="515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2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7788" y="620688"/>
            <a:ext cx="504056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/>
              <a:t>Поэма создавалась в течение всей войны, следовала за ее ходом, сочетая в себе, казалось бы, несочетающиеся качества: оперативность, едва ли не </a:t>
            </a:r>
            <a:r>
              <a:rPr lang="ru-RU" dirty="0" err="1"/>
              <a:t>газетность</a:t>
            </a:r>
            <a:r>
              <a:rPr lang="ru-RU" dirty="0"/>
              <a:t>, и в то же время высочайшую художественность. </a:t>
            </a:r>
            <a:endParaRPr lang="ru-RU" dirty="0" smtClean="0"/>
          </a:p>
          <a:p>
            <a:pPr>
              <a:defRPr/>
            </a:pPr>
            <a:r>
              <a:rPr lang="ru-RU" b="1" dirty="0" smtClean="0"/>
              <a:t>Первые </a:t>
            </a:r>
            <a:r>
              <a:rPr lang="ru-RU" b="1" dirty="0"/>
              <a:t>главы были опубликованы летом 1942 года</a:t>
            </a:r>
            <a:r>
              <a:rPr lang="ru-RU" dirty="0"/>
              <a:t>, после тяжелого и длительного (казалось, бесконечного) отступления наших войск к Волге и Северному Кавказу, в тяжелейшее, непредсказуемое для дальнейшего хода войны время</a:t>
            </a:r>
            <a:r>
              <a:rPr lang="ru-RU" dirty="0" smtClean="0"/>
              <a:t>.</a:t>
            </a:r>
          </a:p>
          <a:p>
            <a:pPr>
              <a:defRPr/>
            </a:pPr>
            <a:r>
              <a:rPr lang="ru-RU" dirty="0" smtClean="0"/>
              <a:t> </a:t>
            </a:r>
            <a:r>
              <a:rPr lang="ru-RU" dirty="0"/>
              <a:t>Все были охвачены тревогой: что дальше; удастся ли остановить немцев? Вряд ли тогда было "до литературы", "до поэзии". Но, надо думать, было в книге Твардовского то, что нашло отклик практически у каждого. Поэма сразу же стала знаменитой (как это ни удивительно – задолго до своего завершения), газеты с главами поэмы, как свидетельствуют очевидцы, с нетерпением ожидались читателями, передавались из рук в руки.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8348" y="836712"/>
            <a:ext cx="6525915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48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820" y="607278"/>
            <a:ext cx="9937104" cy="86409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05781" y="1471375"/>
            <a:ext cx="4608511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Constantia" pitchFamily="18" charset="0"/>
                <a:ea typeface="Calibri" panose="020F0502020204030204" pitchFamily="34" charset="0"/>
              </a:rPr>
              <a:t>Обозначился жанр – «Книга про бойца». А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onstantia" pitchFamily="18" charset="0"/>
                <a:ea typeface="Calibri" panose="020F0502020204030204" pitchFamily="34" charset="0"/>
              </a:rPr>
              <a:t>. Твардовский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Constantia" pitchFamily="18" charset="0"/>
                <a:ea typeface="Calibri" panose="020F0502020204030204" pitchFamily="34" charset="0"/>
              </a:rPr>
              <a:t>писал: «Жанровое обозначение «Книга про бойца» совпало с решением писать не поэму, не повесть, а книгу: слово «книга» звучит по - особенному значительно, как предмет серьезный, достоверный, безусловный».</a:t>
            </a:r>
            <a:br>
              <a:rPr lang="ru-RU" sz="2400" dirty="0">
                <a:solidFill>
                  <a:schemeClr val="accent6">
                    <a:lumMod val="50000"/>
                  </a:schemeClr>
                </a:solidFill>
                <a:latin typeface="Constantia" pitchFamily="18" charset="0"/>
                <a:ea typeface="Calibri" panose="020F0502020204030204" pitchFamily="34" charset="0"/>
              </a:rPr>
            </a:br>
            <a:endParaRPr lang="ru-RU" sz="3200" dirty="0">
              <a:solidFill>
                <a:schemeClr val="accent6">
                  <a:lumMod val="50000"/>
                </a:schemeClr>
              </a:solidFill>
              <a:latin typeface="Constantia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4292" y="1309591"/>
            <a:ext cx="6552729" cy="556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1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6628" y="428604"/>
            <a:ext cx="9751060" cy="71438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Василий Тёркин 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36562" y="1142984"/>
            <a:ext cx="10930014" cy="371477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/>
              <a:t>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Василий Тёркин — балагур и весельчак, душа своего подразделения. В бою — пример для всех, находчивый воин, который не растеряется в самой сложной ситуации. На привале вокруг него всегда собирается компания — Тёркин споёт и сыграет на гармони, никогда не полезет в карман за острым словом. Будучи раненым, на волоске от смерти, находит силы собраться и вступить в схватку со Смертью, из которой выходит победителем. При встрече с мирным населением ведёт себя скромно и с достоинством. Отдельные новеллы в поэме были созданы по мотивам реальных событий войны. Некоторые истории рассказывают о победах, а некоторые о тяжёлых поражениях.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22710" y="4143380"/>
            <a:ext cx="4000528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0942" y="1428736"/>
            <a:ext cx="5357850" cy="435771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«Василий Тёркин»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(другое название — «Книга про бойца») — поэма Александра Твардовского, одно из главных произведений в творчестве поэта, получившее всенародное признание. Поэма посвящена вымышленному герою — Василию Тёркину, солдату Великой Отечественной войны.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523172" y="1506458"/>
            <a:ext cx="3571900" cy="45475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2093884" y="642918"/>
            <a:ext cx="7643866" cy="715089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Василий Теркин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03446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2314" y="7000900"/>
            <a:ext cx="9751060" cy="11684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0810" y="357166"/>
            <a:ext cx="11501518" cy="3195630"/>
          </a:xfrm>
        </p:spPr>
        <p:txBody>
          <a:bodyPr/>
          <a:lstStyle/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Тёркин в поэме выступает как собирательный образ, воплощающий лучшие черты, присущие советскому солдату. Окружающие Тёркина герои безымянные и абстрактные: сослуживцы бойца, генерал, старик и старуха, Смерть — словно позаимствованные из народной сказки. Язык поэмы, несмотря на внешнюю простоту, — образец узнаваемого стиля поэта. Он питается от народной, устной речи. Интонационно богатый текст произведения пересыпан фразами, звучащими, как поговорки и строки частушек.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08330" y="2857496"/>
            <a:ext cx="6215106" cy="3299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796" y="1124744"/>
            <a:ext cx="3645724" cy="51515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8228" y="1123933"/>
            <a:ext cx="2176461" cy="32128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7340" y="4395044"/>
            <a:ext cx="3926164" cy="19569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7397" y="1123933"/>
            <a:ext cx="4121253" cy="293243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7912" y="4196583"/>
            <a:ext cx="3523136" cy="23539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1844" y="7734"/>
            <a:ext cx="10140822" cy="155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12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1272" y="1214422"/>
            <a:ext cx="4643470" cy="4214842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vi-VN" sz="4000" b="1" dirty="0" smtClean="0">
                <a:latin typeface="Times New Roman" pitchFamily="18" charset="0"/>
                <a:cs typeface="Times New Roman" pitchFamily="18" charset="0"/>
              </a:rPr>
              <a:t>Твардовский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smtClean="0">
                <a:latin typeface="Times New Roman" pitchFamily="18" charset="0"/>
                <a:cs typeface="Times New Roman" pitchFamily="18" charset="0"/>
              </a:rPr>
              <a:t>Александр Трифонович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(1910—1971) — советский писатель и поэт.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36562" y="1214422"/>
            <a:ext cx="3010601" cy="42148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09056" y="1214422"/>
            <a:ext cx="2783090" cy="42525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77788" y="476673"/>
            <a:ext cx="108732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«Василий Теркин…- лицо вымышленное от начала до конца, плод воображения, создание фантазии».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5960" y="1324601"/>
            <a:ext cx="7776864" cy="518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24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9796" y="332656"/>
            <a:ext cx="110892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Поэма – это поэтическая энциклопедия Великой Отечественной войны. </a:t>
            </a:r>
          </a:p>
          <a:p>
            <a:r>
              <a:rPr lang="ru-RU" dirty="0"/>
              <a:t>У Твардовского солдат и на войне не только воюет, но и «работает», хозяйствует, живет: ремонтирует пилу и часы, играет на гармони, поет мирные песни, рассказывает, шутит, заботится, мечтает о встрече с любимой, семьей, детьми… Как ни страшна, как ни трагична война, жизнь сильнее ее, и она победит. Война ведется «ради жизни на земле», за труд, за счастье Родины и семьи, дома и отчего края.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972" y="1809984"/>
            <a:ext cx="6984776" cy="448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31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9796" y="404664"/>
            <a:ext cx="110172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В русском фольклоре немало сказок о солдате – неунывающем балагуре и весельчаке</a:t>
            </a:r>
            <a:r>
              <a:rPr lang="ru-RU" dirty="0"/>
              <a:t>, который и кашу из топора сварит, и чёрта перехитрит, и в добром деле поможет. На эту фольклорную традицию и опирался Твардовский, создавая своего </a:t>
            </a:r>
            <a:r>
              <a:rPr lang="ru-RU" dirty="0" err="1"/>
              <a:t>Тёркина</a:t>
            </a:r>
            <a:r>
              <a:rPr lang="ru-RU" dirty="0"/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888" y="1484784"/>
            <a:ext cx="7426796" cy="48125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0716" y="1681266"/>
            <a:ext cx="337185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00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3812" y="404664"/>
            <a:ext cx="53285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Поэт – фронтовик Константин Симонов писал: «Василий </a:t>
            </a:r>
            <a:r>
              <a:rPr lang="ru-RU" dirty="0" err="1"/>
              <a:t>Тёркин</a:t>
            </a:r>
            <a:r>
              <a:rPr lang="ru-RU" dirty="0"/>
              <a:t>» - это лучшее из всего написанного о войне на войне. Написать так, как написано, это никому из нас не дано».</a:t>
            </a:r>
          </a:p>
          <a:p>
            <a:r>
              <a:rPr lang="ru-RU" dirty="0"/>
              <a:t>Не подвержен Теркин Смерти.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3342" y="260648"/>
            <a:ext cx="2794548" cy="374469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33772" y="3356993"/>
            <a:ext cx="669674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И.А.Бунин</a:t>
            </a:r>
            <a:r>
              <a:rPr lang="ru-RU" dirty="0" smtClean="0"/>
              <a:t>:</a:t>
            </a:r>
          </a:p>
          <a:p>
            <a:r>
              <a:rPr lang="ru-RU" dirty="0" smtClean="0"/>
              <a:t>Это </a:t>
            </a:r>
            <a:r>
              <a:rPr lang="ru-RU" dirty="0"/>
              <a:t>поистине редкая книга: какая свобода, какая чудесная удаль, какая меткость, точность во всем и какой необыкновенный народный солдатский язык — ни сучка ни задоринки, ни единого фальшивого, готового, то есть литературно-пошлого слова!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0716" y="3107620"/>
            <a:ext cx="2628269" cy="320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15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37222" y="642918"/>
            <a:ext cx="5857916" cy="5429288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В четырёх авторских главах-отступлениях — рассуждения о войне, нелёгкой солдатской доле и намёки на то, как шла работа над книгой. Повествование поэмы не связано с ходом военной кампании 1941—1945 годов, но в нём присутствует хронологическая последовательность; упоминаются и угадываются конкретные сражения и операции Великой Отечественной войны: начальный период отступления 1941—1942 года, битва у Волги, переправа через Днепр, взятие Берлина.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0945862">
            <a:off x="828212" y="738241"/>
            <a:ext cx="4305527" cy="28908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23717">
            <a:off x="1529418" y="3466662"/>
            <a:ext cx="4198068" cy="2629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pull dir="l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51734" y="357166"/>
            <a:ext cx="4000528" cy="9572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Сталин Иосиф Виссарионович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6496" y="571480"/>
            <a:ext cx="6808792" cy="5570558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Отличительной особенностью произведения, напоминающего сказание о народном герое, стало отсутствие идеологического начала. В поэме нет обычных для произведений тех лет славословий Сталину. Сам автор отмечал, что ритуальное упоминание о руководящей и направляющей роли партии «разрушало бы и замысел, и образный строй поэмы о народной войне». Данное обстоятельство впоследствии создало большие проблемы для публикации и задержало издание окончательного варианта поэмы.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94610" y="1428736"/>
            <a:ext cx="3600453" cy="4800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5124" y="6858000"/>
            <a:ext cx="9751060" cy="11684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5951536" y="1071546"/>
            <a:ext cx="5286412" cy="4857784"/>
          </a:xfrm>
        </p:spPr>
        <p:txBody>
          <a:bodyPr/>
          <a:lstStyle/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Поэма получает известность, её перепечатывают центральные издания «Правда», «Известия», «Знамя». Отрывки из поэмы читают по радио Орлов и Левитан. Тогда же начали появляться известные иллюстрации, созданные художником Орестом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Верейским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Твардовский сам читает своё произведение, встречается с солдатами, посещает с творческими вечерами госпитали и трудовые коллективы.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8132" y="1571612"/>
            <a:ext cx="3214710" cy="43247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1379504" y="928670"/>
            <a:ext cx="4429156" cy="5107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Верейский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Орест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Георгиевич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085387">
            <a:off x="6439018" y="1203367"/>
            <a:ext cx="4090211" cy="3360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9570" y="6858000"/>
            <a:ext cx="9751060" cy="11684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7934" y="428604"/>
            <a:ext cx="6072230" cy="6215082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Произведение имело большой успех у читателей. Когда в 1943 году Твардовский хотел закончить поэму, он получил множество писем, в которых читатели требовали продолжения. В 1942—1943 году поэт пережил тяжёлый творческий кризис. В армии и в гражданской читательской аудитории «Книгу про бойца» принимали на ура, но партийное руководство раскритиковало её за пессимизм и отсутствие упоминаний о руководящей роли партии. Секретарь союза писателей СССР Александр Фадеев признавался: «поэма отвечает его сердцу», но «…надо следовать не влечениям сердца, а партийным установкам». Тем не менее, Твардовский продолжает работу, крайне неохотно соглашаясь на цензурную правку и купюры текста.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641290">
            <a:off x="8220288" y="3725601"/>
            <a:ext cx="3427247" cy="2445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6380164" y="500042"/>
            <a:ext cx="5214974" cy="4699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Александр Александрович Фадеев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cover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3818" y="571480"/>
            <a:ext cx="8786874" cy="6683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Сталинская премия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379900" y="1928802"/>
            <a:ext cx="7143800" cy="457203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Поэма была завершена в 1945 году вместе с окончанием войны. Последняя глава («В бане») была закончена в марте 1945 года. Ещё до окончания работы над произведением Твардовский был удостоен Сталинской премии.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50942" y="1643050"/>
            <a:ext cx="2715765" cy="4190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94478" y="500042"/>
            <a:ext cx="5000660" cy="52545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Хрущев Никита Сергеевич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7934" y="500042"/>
            <a:ext cx="6215106" cy="6000792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Заканчивая работу над поэмой, Твардовский ещё в 1944 году одновременно начинает следующую поэму, «Тёркин на том свете». Первоначально он планировал написать её как последнюю главу поэмы, но замысел вырос в самостоятельное произведение, в которое также вошли некоторые не прошедшие цензуру отрывки из «Василия Тёркина». «Тёркин на том свете» был подготовлен к печати в середине 1950-х и стал ещё одним программным произведением Твардовского — ярким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антисталинским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памфлетом. 23 июля 1954 секретариат ЦК под председательством Н. С. Хрущёва принял постановление, осуждающее Твардовского за подготовленную к публикации поэму «Тёркин на том свете». Во время кампании по «разоблачению Сталина», 17 августа 1963 года поэма была впервые опубликована в газете «Известия». В военное же время поэму (точнее, её отрывки) заучивали наизусть, передавали друг другу вырезки из газет, считая её главного героя образцом для подражания.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80296" y="1214422"/>
            <a:ext cx="3643338" cy="5072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8883" y="431800"/>
            <a:ext cx="9751060" cy="823749"/>
          </a:xfrm>
        </p:spPr>
        <p:txBody>
          <a:bodyPr/>
          <a:lstStyle/>
          <a:p>
            <a:r>
              <a:rPr lang="ru-RU" dirty="0" smtClean="0"/>
              <a:t>   Александр </a:t>
            </a:r>
            <a:r>
              <a:rPr lang="ru-RU" dirty="0" err="1" smtClean="0"/>
              <a:t>Трифонович</a:t>
            </a:r>
            <a:r>
              <a:rPr lang="ru-RU" dirty="0" smtClean="0"/>
              <a:t> Твардовский(1910-1971)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894612" y="1803401"/>
            <a:ext cx="3075331" cy="41656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2117" y="1255711"/>
            <a:ext cx="2977826" cy="491665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552819" y="1685598"/>
            <a:ext cx="490163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«Поэтом можешь ты не быть,</a:t>
            </a:r>
          </a:p>
          <a:p>
            <a:r>
              <a:rPr lang="ru-RU" sz="2800" dirty="0"/>
              <a:t>но гражданином быть обязан.</a:t>
            </a:r>
          </a:p>
          <a:p>
            <a:r>
              <a:rPr lang="ru-RU" sz="2800" dirty="0"/>
              <a:t>А что такое гражданин?</a:t>
            </a:r>
          </a:p>
          <a:p>
            <a:r>
              <a:rPr lang="ru-RU" sz="2800" dirty="0"/>
              <a:t>Отечества достойный сын», -эти слова Некрасова можно отнести ко всему творчеству А.Т. Твардовского.</a:t>
            </a:r>
          </a:p>
        </p:txBody>
      </p:sp>
    </p:spTree>
    <p:extLst>
      <p:ext uri="{BB962C8B-B14F-4D97-AF65-F5344CB8AC3E}">
        <p14:creationId xmlns:p14="http://schemas.microsoft.com/office/powerpoint/2010/main" val="297840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562" y="428604"/>
            <a:ext cx="3714776" cy="35719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Пастернак Борис Леонидович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879966" y="428604"/>
            <a:ext cx="6786610" cy="305436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000" dirty="0" smtClean="0"/>
              <a:t>О произведении Твардовского высоко отзывался Солженицын. Борис Пастернак считал «Тёркина» высшим достижением литературы о войне, оказавшим большое влияние на его творчество. Иван Бунин так отзывался о поэме: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451470" y="1857364"/>
            <a:ext cx="6092825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dirty="0" smtClean="0"/>
              <a:t>Это поистине редкая книга: какая свобода, какая чудесная удаль, какая меткость, точность во всем и какой необыкновенный народный солдатский язык — ни сучка ни задоринки, ни единого фальшивого, готового, то есть литературно-пошлого слова!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2314" y="928670"/>
            <a:ext cx="3357586" cy="2453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2380" y="3929066"/>
            <a:ext cx="3238500" cy="2428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022314" y="3500438"/>
            <a:ext cx="4214842" cy="3416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dirty="0" smtClean="0"/>
              <a:t>Солженицын Александр Исаевич</a:t>
            </a:r>
            <a:endParaRPr lang="ru-RU" dirty="0"/>
          </a:p>
        </p:txBody>
      </p:sp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80164" y="3929066"/>
            <a:ext cx="4381500" cy="2552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5808660" y="3429000"/>
            <a:ext cx="5143536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Бунин Иван Алексеевич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heel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5124" y="428604"/>
            <a:ext cx="11001452" cy="6000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Памятник А. Т. Твардовскому и Василию Теркину в Смоленске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93686" y="1142984"/>
            <a:ext cx="6143668" cy="600079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/>
              <a:t>Торжественное открытие памятника великому поэту и его литературному герою состоялось накануне пятидесятилетия Великой Победы — 2 мая 1995 года. Расположен в центре города, на площади Победы, у гостиницы Смоленск. Скульптор А. Г. Сергеев запечатлел поэта-фронтовика А. Т. Твардовского и воспетого им солдата, неунывающего Василия Тёркина, на привале за дружеской беседой. Памятник отлит из бронзы. Это единственный памятник, изображающий автора и вымышленного героя вместе.</a:t>
            </a:r>
            <a:endParaRPr lang="ru-RU" dirty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80296" y="1214422"/>
            <a:ext cx="3812035" cy="5143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split orient="vert" dir="in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236628" y="2714620"/>
            <a:ext cx="9435241" cy="1625599"/>
          </a:xfrm>
        </p:spPr>
        <p:txBody>
          <a:bodyPr>
            <a:noAutofit/>
          </a:bodyPr>
          <a:lstStyle/>
          <a:p>
            <a:r>
              <a:rPr lang="ru-RU" sz="8000" dirty="0" smtClean="0"/>
              <a:t>СПАСИБО ЗА ВНИМАНИЕ!</a:t>
            </a:r>
            <a:endParaRPr lang="ru-RU" sz="8000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solidFill>
                  <a:srgbClr val="1D1D1B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А кто такой гражданин?</a:t>
            </a:r>
            <a:br>
              <a:rPr lang="ru-RU" sz="3600" dirty="0">
                <a:solidFill>
                  <a:srgbClr val="1D1D1B"/>
                </a:solidFill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ru-RU" sz="3600" dirty="0">
                <a:solidFill>
                  <a:srgbClr val="1D1D1B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А.С. Радищев так ответил на этот вопрос</a:t>
            </a:r>
            <a:r>
              <a:rPr lang="ru-RU" sz="3600" dirty="0" smtClean="0">
                <a:solidFill>
                  <a:srgbClr val="1D1D1B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:</a:t>
            </a:r>
            <a:r>
              <a:rPr lang="ru-RU" sz="3600" dirty="0">
                <a:solidFill>
                  <a:srgbClr val="1D1D1B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/>
            </a:r>
            <a:br>
              <a:rPr lang="ru-RU" sz="3600" dirty="0">
                <a:solidFill>
                  <a:srgbClr val="1D1D1B"/>
                </a:solidFill>
                <a:latin typeface="Arial" panose="020B0604020202020204" pitchFamily="34" charset="0"/>
                <a:ea typeface="Calibri" panose="020F0502020204030204" pitchFamily="34" charset="0"/>
              </a:rPr>
            </a:b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22030" y="3733800"/>
            <a:ext cx="9344765" cy="2071464"/>
          </a:xfrm>
        </p:spPr>
        <p:txBody>
          <a:bodyPr>
            <a:normAutofit/>
          </a:bodyPr>
          <a:lstStyle/>
          <a:p>
            <a:r>
              <a:rPr lang="ru-RU" sz="2800" dirty="0"/>
              <a:t>“Что такое гражданин? Это достойный сын Отечества – патриот, человек чести, чьи мотивы благонравны, а поступки благородны”</a:t>
            </a:r>
          </a:p>
        </p:txBody>
      </p:sp>
    </p:spTree>
    <p:extLst>
      <p:ext uri="{BB962C8B-B14F-4D97-AF65-F5344CB8AC3E}">
        <p14:creationId xmlns:p14="http://schemas.microsoft.com/office/powerpoint/2010/main" val="387032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892" y="260648"/>
            <a:ext cx="9144000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06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042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3952" y="3266760"/>
            <a:ext cx="5183536" cy="35618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0482" y="284128"/>
            <a:ext cx="191452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3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812" y="476672"/>
            <a:ext cx="10801200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96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Пребывание на финском фронте обострило чуткость поэта к жизни. В дневнике Твардовский записал: «…Сжималось сердце при виде убитых. Особенно больно и грустно, когда лежит боец в одиночку под своей шинелькой, лежит на снегу под кустом. Далеко ушла его часть, а он лежит; полевая почта ещё бережёт его письма, старается найти бойца». Так возник у него замысел</a:t>
            </a:r>
          </a:p>
          <a:p>
            <a:r>
              <a:rPr lang="ru-RU" dirty="0"/>
              <a:t>… о бойце-парнишке,</a:t>
            </a: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ru-RU" sz="2800" dirty="0">
                <a:solidFill>
                  <a:srgbClr val="FF0000"/>
                </a:solidFill>
              </a:rPr>
              <a:t>Что был в сороковом году</a:t>
            </a:r>
          </a:p>
          <a:p>
            <a:r>
              <a:rPr lang="ru-RU" sz="2800" dirty="0">
                <a:solidFill>
                  <a:srgbClr val="FF0000"/>
                </a:solidFill>
              </a:rPr>
              <a:t>Убит в Финляндии на льду.</a:t>
            </a:r>
          </a:p>
          <a:p>
            <a:r>
              <a:rPr lang="ru-RU" sz="2800" dirty="0">
                <a:solidFill>
                  <a:srgbClr val="FF0000"/>
                </a:solidFill>
              </a:rPr>
              <a:t>Лежало как-то неумело</a:t>
            </a:r>
          </a:p>
          <a:p>
            <a:r>
              <a:rPr lang="ru-RU" sz="2800" dirty="0">
                <a:solidFill>
                  <a:srgbClr val="FF0000"/>
                </a:solidFill>
              </a:rPr>
              <a:t>По-детски маленькое тело…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257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836" y="476672"/>
            <a:ext cx="9937104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32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ooksClassic_16x9">
  <a:themeElements>
    <a:clrScheme name="BooksClassic_16x9">
      <a:dk1>
        <a:srgbClr val="6A3A20"/>
      </a:dk1>
      <a:lt1>
        <a:sysClr val="window" lastClr="FFFFFF"/>
      </a:lt1>
      <a:dk2>
        <a:srgbClr val="000000"/>
      </a:dk2>
      <a:lt2>
        <a:srgbClr val="FFEDB9"/>
      </a:lt2>
      <a:accent1>
        <a:srgbClr val="6A3A20"/>
      </a:accent1>
      <a:accent2>
        <a:srgbClr val="B4914C"/>
      </a:accent2>
      <a:accent3>
        <a:srgbClr val="610606"/>
      </a:accent3>
      <a:accent4>
        <a:srgbClr val="2B3742"/>
      </a:accent4>
      <a:accent5>
        <a:srgbClr val="787A41"/>
      </a:accent5>
      <a:accent6>
        <a:srgbClr val="B95E14"/>
      </a:accent6>
      <a:hlink>
        <a:srgbClr val="2B3742"/>
      </a:hlink>
      <a:folHlink>
        <a:srgbClr val="C1A56D"/>
      </a:folHlink>
    </a:clrScheme>
    <a:fontScheme name="BooksClassic_16x9">
      <a:majorFont>
        <a:latin typeface="Constantia"/>
        <a:ea typeface=""/>
        <a:cs typeface=""/>
      </a:majorFont>
      <a:minorFont>
        <a:latin typeface="Constantia"/>
        <a:ea typeface=""/>
        <a:cs typeface="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miter lim="800000"/>
        </a:ln>
        <a:ln w="28575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satMod val="150000"/>
              </a:schemeClr>
            </a:gs>
            <a:gs pos="60000">
              <a:schemeClr val="phClr">
                <a:shade val="20000"/>
                <a:satMod val="25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/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BooksClassic_16x9">
      <a:dk1>
        <a:srgbClr val="6A3A20"/>
      </a:dk1>
      <a:lt1>
        <a:sysClr val="window" lastClr="FFFFFF"/>
      </a:lt1>
      <a:dk2>
        <a:srgbClr val="000000"/>
      </a:dk2>
      <a:lt2>
        <a:srgbClr val="FFEDB9"/>
      </a:lt2>
      <a:accent1>
        <a:srgbClr val="6A3A20"/>
      </a:accent1>
      <a:accent2>
        <a:srgbClr val="B4914C"/>
      </a:accent2>
      <a:accent3>
        <a:srgbClr val="610606"/>
      </a:accent3>
      <a:accent4>
        <a:srgbClr val="2B3742"/>
      </a:accent4>
      <a:accent5>
        <a:srgbClr val="787A41"/>
      </a:accent5>
      <a:accent6>
        <a:srgbClr val="B95E14"/>
      </a:accent6>
      <a:hlink>
        <a:srgbClr val="2B3742"/>
      </a:hlink>
      <a:folHlink>
        <a:srgbClr val="C1A56D"/>
      </a:folHlink>
    </a:clrScheme>
    <a:fontScheme name="BooksClassic_16x9">
      <a:majorFont>
        <a:latin typeface="Constantia"/>
        <a:ea typeface=""/>
        <a:cs typeface=""/>
      </a:majorFont>
      <a:minorFont>
        <a:latin typeface="Constantia"/>
        <a:ea typeface=""/>
        <a:cs typeface="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miter lim="800000"/>
        </a:ln>
        <a:ln w="28575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ooksClassic_16x9">
      <a:dk1>
        <a:srgbClr val="6A3A20"/>
      </a:dk1>
      <a:lt1>
        <a:sysClr val="window" lastClr="FFFFFF"/>
      </a:lt1>
      <a:dk2>
        <a:srgbClr val="000000"/>
      </a:dk2>
      <a:lt2>
        <a:srgbClr val="FFEDB9"/>
      </a:lt2>
      <a:accent1>
        <a:srgbClr val="6A3A20"/>
      </a:accent1>
      <a:accent2>
        <a:srgbClr val="B4914C"/>
      </a:accent2>
      <a:accent3>
        <a:srgbClr val="610606"/>
      </a:accent3>
      <a:accent4>
        <a:srgbClr val="2B3742"/>
      </a:accent4>
      <a:accent5>
        <a:srgbClr val="787A41"/>
      </a:accent5>
      <a:accent6>
        <a:srgbClr val="B95E14"/>
      </a:accent6>
      <a:hlink>
        <a:srgbClr val="2B3742"/>
      </a:hlink>
      <a:folHlink>
        <a:srgbClr val="C1A56D"/>
      </a:folHlink>
    </a:clrScheme>
    <a:fontScheme name="BooksClassic_16x9">
      <a:majorFont>
        <a:latin typeface="Constantia"/>
        <a:ea typeface=""/>
        <a:cs typeface=""/>
      </a:majorFont>
      <a:minorFont>
        <a:latin typeface="Constantia"/>
        <a:ea typeface=""/>
        <a:cs typeface="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miter lim="800000"/>
        </a:ln>
        <a:ln w="28575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B00BD583-8582-40F2-8ECD-AF68BCC0CE0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TS102801059</Template>
  <TotalTime>0</TotalTime>
  <Words>1901</Words>
  <Application>Microsoft Office PowerPoint</Application>
  <PresentationFormat>Произвольный</PresentationFormat>
  <Paragraphs>63</Paragraphs>
  <Slides>32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BooksClassic_16x9</vt:lpstr>
      <vt:lpstr>  Поэма "Василий Тёркин" А.Т. Твардовского</vt:lpstr>
      <vt:lpstr>Твардовский Александр Трифонович (1910—1971) — советский писатель и поэт.</vt:lpstr>
      <vt:lpstr>   Александр Трифонович Твардовский(1910-1971)</vt:lpstr>
      <vt:lpstr>А кто такой гражданин? А.С. Радищев так ответил на этот вопрос: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Василий Теркин в газете «На страже Родины»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Василий Тёркин </vt:lpstr>
      <vt:lpstr>«Василий Тёркин» (другое название — «Книга про бойца») — поэма Александра Твардовского, одно из главных произведений в творчестве поэта, получившее всенародное признание. Поэма посвящена вымышленному герою — Василию Тёркину, солдату Великой Отечественной войны.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Сталин Иосиф Виссарионович</vt:lpstr>
      <vt:lpstr>Презентация PowerPoint</vt:lpstr>
      <vt:lpstr>Презентация PowerPoint</vt:lpstr>
      <vt:lpstr>Сталинская премия</vt:lpstr>
      <vt:lpstr>Хрущев Никита Сергеевич </vt:lpstr>
      <vt:lpstr>Пастернак Борис Леонидович</vt:lpstr>
      <vt:lpstr>Памятник А. Т. Твардовскому и Василию Теркину в Смоленске</vt:lpstr>
      <vt:lpstr>СПАСИБО ЗА ВНИМАНИЕ!</vt:lpstr>
    </vt:vector>
  </TitlesOfParts>
  <Manager/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2012-10-07T13:11:01Z</dcterms:created>
  <dcterms:modified xsi:type="dcterms:W3CDTF">2021-12-23T11:02:38Z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TC028010599991</vt:lpwstr>
  </property>
</Properties>
</file>